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4" r:id="rId2"/>
    <p:sldId id="285" r:id="rId3"/>
    <p:sldId id="286" r:id="rId4"/>
    <p:sldId id="287" r:id="rId5"/>
    <p:sldId id="288" r:id="rId6"/>
    <p:sldId id="266" r:id="rId7"/>
    <p:sldId id="267" r:id="rId8"/>
    <p:sldId id="275" r:id="rId9"/>
    <p:sldId id="276" r:id="rId10"/>
    <p:sldId id="277" r:id="rId11"/>
    <p:sldId id="278" r:id="rId12"/>
    <p:sldId id="279" r:id="rId13"/>
    <p:sldId id="289" r:id="rId14"/>
    <p:sldId id="290" r:id="rId15"/>
    <p:sldId id="291" r:id="rId16"/>
    <p:sldId id="282" r:id="rId17"/>
    <p:sldId id="292" r:id="rId18"/>
    <p:sldId id="283" r:id="rId19"/>
    <p:sldId id="284" r:id="rId20"/>
    <p:sldId id="293" r:id="rId21"/>
    <p:sldId id="268" r:id="rId22"/>
    <p:sldId id="269" r:id="rId23"/>
    <p:sldId id="273" r:id="rId24"/>
    <p:sldId id="274" r:id="rId25"/>
    <p:sldId id="270" r:id="rId26"/>
    <p:sldId id="271" r:id="rId27"/>
    <p:sldId id="272" r:id="rId2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C3F3"/>
    <a:srgbClr val="50AAE6"/>
    <a:srgbClr val="A00078"/>
    <a:srgbClr val="FF99FF"/>
    <a:srgbClr val="5A6EB4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529" autoAdjust="0"/>
    <p:restoredTop sz="91212" autoAdjust="0"/>
  </p:normalViewPr>
  <p:slideViewPr>
    <p:cSldViewPr showGuides="1"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98623-A8A9-487F-A83C-EAC54AEF1C17}" type="doc">
      <dgm:prSet loTypeId="urn:microsoft.com/office/officeart/2005/8/layout/cycle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44EDD5AD-1405-4A0E-B404-67874F09F0E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Zeitmanagement</a:t>
          </a:r>
        </a:p>
      </dgm:t>
    </dgm:pt>
    <dgm:pt modelId="{89BC07BB-6534-424A-97E4-04A0B6F48298}" type="parTrans" cxnId="{3AB186E6-6822-4546-AFAD-C296C47A1700}">
      <dgm:prSet/>
      <dgm:spPr/>
      <dgm:t>
        <a:bodyPr/>
        <a:lstStyle/>
        <a:p>
          <a:endParaRPr lang="de-DE"/>
        </a:p>
      </dgm:t>
    </dgm:pt>
    <dgm:pt modelId="{87E17E29-3936-4190-BA5B-11218B9CE54D}" type="sibTrans" cxnId="{3AB186E6-6822-4546-AFAD-C296C47A1700}">
      <dgm:prSet/>
      <dgm:spPr/>
      <dgm:t>
        <a:bodyPr/>
        <a:lstStyle/>
        <a:p>
          <a:endParaRPr lang="de-DE"/>
        </a:p>
      </dgm:t>
    </dgm:pt>
    <dgm:pt modelId="{8F7E44BB-72C0-490F-AB7B-28B0DEA18EB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Prüfungsangst</a:t>
          </a:r>
        </a:p>
      </dgm:t>
    </dgm:pt>
    <dgm:pt modelId="{1B5DC10A-B086-4A35-B0B8-9F3040BDC3CE}" type="parTrans" cxnId="{6C984981-AB7B-4A3D-B693-03EEFD8D09F8}">
      <dgm:prSet/>
      <dgm:spPr/>
      <dgm:t>
        <a:bodyPr/>
        <a:lstStyle/>
        <a:p>
          <a:endParaRPr lang="de-DE"/>
        </a:p>
      </dgm:t>
    </dgm:pt>
    <dgm:pt modelId="{558D472F-3A69-428B-B136-928AA17F4674}" type="sibTrans" cxnId="{6C984981-AB7B-4A3D-B693-03EEFD8D09F8}">
      <dgm:prSet/>
      <dgm:spPr/>
      <dgm:t>
        <a:bodyPr/>
        <a:lstStyle/>
        <a:p>
          <a:endParaRPr lang="de-DE"/>
        </a:p>
      </dgm:t>
    </dgm:pt>
    <dgm:pt modelId="{F988E818-8366-497A-8808-6E6079C720DB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de-DE" dirty="0" err="1">
              <a:solidFill>
                <a:schemeClr val="tx1">
                  <a:lumMod val="85000"/>
                  <a:lumOff val="15000"/>
                </a:schemeClr>
              </a:solidFill>
            </a:rPr>
            <a:t>HoC</a:t>
          </a:r>
          <a:r>
            <a:rPr lang="de-DE" dirty="0">
              <a:solidFill>
                <a:schemeClr val="tx1">
                  <a:lumMod val="85000"/>
                  <a:lumOff val="15000"/>
                </a:schemeClr>
              </a:solidFill>
            </a:rPr>
            <a:t>: </a:t>
          </a:r>
          <a:r>
            <a:rPr lang="de-DE" dirty="0" err="1">
              <a:solidFill>
                <a:schemeClr val="tx1">
                  <a:lumMod val="85000"/>
                  <a:lumOff val="15000"/>
                </a:schemeClr>
              </a:solidFill>
            </a:rPr>
            <a:t>Lernberatug</a:t>
          </a:r>
          <a:endParaRPr lang="de-DE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2B9E3515-F772-4794-9A14-0A7B2285CC38}" type="parTrans" cxnId="{8DAA8C54-4691-4D71-83CB-457D0776E382}">
      <dgm:prSet/>
      <dgm:spPr/>
      <dgm:t>
        <a:bodyPr/>
        <a:lstStyle/>
        <a:p>
          <a:endParaRPr lang="de-DE"/>
        </a:p>
      </dgm:t>
    </dgm:pt>
    <dgm:pt modelId="{78BE059A-C0E1-4D39-BC12-D6CD13D01EDA}" type="sibTrans" cxnId="{8DAA8C54-4691-4D71-83CB-457D0776E382}">
      <dgm:prSet/>
      <dgm:spPr/>
      <dgm:t>
        <a:bodyPr/>
        <a:lstStyle/>
        <a:p>
          <a:endParaRPr lang="de-DE"/>
        </a:p>
      </dgm:t>
    </dgm:pt>
    <dgm:pt modelId="{3E7D1BC4-DF04-41F3-9A69-ACC9227FA0F0}">
      <dgm:prSet phldrT="[Text]"/>
      <dgm:spPr>
        <a:solidFill>
          <a:srgbClr val="50AAE6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Lern- und Arbeitstechniken</a:t>
          </a:r>
        </a:p>
      </dgm:t>
    </dgm:pt>
    <dgm:pt modelId="{E8412536-2131-49DB-9E29-FE75B06F0207}" type="parTrans" cxnId="{1A8E1310-EAE1-449A-B0A6-971579EEF1FA}">
      <dgm:prSet/>
      <dgm:spPr/>
      <dgm:t>
        <a:bodyPr/>
        <a:lstStyle/>
        <a:p>
          <a:endParaRPr lang="de-DE"/>
        </a:p>
      </dgm:t>
    </dgm:pt>
    <dgm:pt modelId="{C9A3EE6A-58C9-4004-9516-3D4D3CE1924A}" type="sibTrans" cxnId="{1A8E1310-EAE1-449A-B0A6-971579EEF1FA}">
      <dgm:prSet/>
      <dgm:spPr/>
      <dgm:t>
        <a:bodyPr/>
        <a:lstStyle/>
        <a:p>
          <a:endParaRPr lang="de-DE"/>
        </a:p>
      </dgm:t>
    </dgm:pt>
    <dgm:pt modelId="{095F1F9A-E5CA-48BE-8086-460E59BB77C8}">
      <dgm:prSet phldrT="[Text]"/>
      <dgm:spPr>
        <a:solidFill>
          <a:srgbClr val="97C3F3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Lernort/</a:t>
          </a:r>
          <a:br>
            <a:rPr lang="de-DE" dirty="0"/>
          </a:br>
          <a:r>
            <a:rPr lang="de-DE" dirty="0">
              <a:solidFill>
                <a:schemeClr val="tx1"/>
              </a:solidFill>
            </a:rPr>
            <a:t>Lernatmosphäre</a:t>
          </a:r>
        </a:p>
      </dgm:t>
    </dgm:pt>
    <dgm:pt modelId="{78122E69-220B-4FCF-81EF-EFD8FD7194DB}" type="parTrans" cxnId="{E3A5AFC9-C821-497E-9480-8041BA5B0B4B}">
      <dgm:prSet/>
      <dgm:spPr/>
      <dgm:t>
        <a:bodyPr/>
        <a:lstStyle/>
        <a:p>
          <a:endParaRPr lang="de-DE"/>
        </a:p>
      </dgm:t>
    </dgm:pt>
    <dgm:pt modelId="{472A88AD-F2F4-42DE-A417-7E536E9D3B83}" type="sibTrans" cxnId="{E3A5AFC9-C821-497E-9480-8041BA5B0B4B}">
      <dgm:prSet/>
      <dgm:spPr/>
      <dgm:t>
        <a:bodyPr/>
        <a:lstStyle/>
        <a:p>
          <a:endParaRPr lang="de-DE"/>
        </a:p>
      </dgm:t>
    </dgm:pt>
    <dgm:pt modelId="{5B2E9DA4-9F4D-43E1-A0A7-A26836F48B72}" type="pres">
      <dgm:prSet presAssocID="{69F98623-A8A9-487F-A83C-EAC54AEF1C17}" presName="cycle" presStyleCnt="0">
        <dgm:presLayoutVars>
          <dgm:dir/>
          <dgm:resizeHandles val="exact"/>
        </dgm:presLayoutVars>
      </dgm:prSet>
      <dgm:spPr/>
    </dgm:pt>
    <dgm:pt modelId="{B0BDA831-54AA-441D-A08C-6AC8A36A66E5}" type="pres">
      <dgm:prSet presAssocID="{44EDD5AD-1405-4A0E-B404-67874F09F0E2}" presName="node" presStyleLbl="node1" presStyleIdx="0" presStyleCnt="5" custScaleX="129091" custScaleY="64791">
        <dgm:presLayoutVars>
          <dgm:bulletEnabled val="1"/>
        </dgm:presLayoutVars>
      </dgm:prSet>
      <dgm:spPr/>
    </dgm:pt>
    <dgm:pt modelId="{5BAAAC8C-E570-4B86-887B-968B5ACB0C86}" type="pres">
      <dgm:prSet presAssocID="{44EDD5AD-1405-4A0E-B404-67874F09F0E2}" presName="spNode" presStyleCnt="0"/>
      <dgm:spPr/>
    </dgm:pt>
    <dgm:pt modelId="{54670F13-784B-4D01-8A22-B280E2F99D09}" type="pres">
      <dgm:prSet presAssocID="{87E17E29-3936-4190-BA5B-11218B9CE54D}" presName="sibTrans" presStyleLbl="sibTrans1D1" presStyleIdx="0" presStyleCnt="5"/>
      <dgm:spPr/>
    </dgm:pt>
    <dgm:pt modelId="{59D0C77A-CBA4-4CE6-B64B-CA1EE6903A7C}" type="pres">
      <dgm:prSet presAssocID="{8F7E44BB-72C0-490F-AB7B-28B0DEA18EBB}" presName="node" presStyleLbl="node1" presStyleIdx="1" presStyleCnt="5" custScaleX="125726" custScaleY="68093">
        <dgm:presLayoutVars>
          <dgm:bulletEnabled val="1"/>
        </dgm:presLayoutVars>
      </dgm:prSet>
      <dgm:spPr/>
    </dgm:pt>
    <dgm:pt modelId="{7C8BF743-A9A4-43C9-B795-367424EEA624}" type="pres">
      <dgm:prSet presAssocID="{8F7E44BB-72C0-490F-AB7B-28B0DEA18EBB}" presName="spNode" presStyleCnt="0"/>
      <dgm:spPr/>
    </dgm:pt>
    <dgm:pt modelId="{3A07B610-9208-4B73-B556-85CAFB033116}" type="pres">
      <dgm:prSet presAssocID="{558D472F-3A69-428B-B136-928AA17F4674}" presName="sibTrans" presStyleLbl="sibTrans1D1" presStyleIdx="1" presStyleCnt="5"/>
      <dgm:spPr/>
    </dgm:pt>
    <dgm:pt modelId="{99777CC8-8165-4064-B0EC-1D31889E7620}" type="pres">
      <dgm:prSet presAssocID="{F988E818-8366-497A-8808-6E6079C720DB}" presName="node" presStyleLbl="node1" presStyleIdx="2" presStyleCnt="5" custScaleX="112598" custScaleY="61756" custRadScaleRad="101066" custRadScaleInc="-29482">
        <dgm:presLayoutVars>
          <dgm:bulletEnabled val="1"/>
        </dgm:presLayoutVars>
      </dgm:prSet>
      <dgm:spPr/>
    </dgm:pt>
    <dgm:pt modelId="{8512A8E0-4E39-4B98-B8A7-966F234CFFD2}" type="pres">
      <dgm:prSet presAssocID="{F988E818-8366-497A-8808-6E6079C720DB}" presName="spNode" presStyleCnt="0"/>
      <dgm:spPr/>
    </dgm:pt>
    <dgm:pt modelId="{2FEACBAA-53D6-4A7D-A447-CF7DD39DD452}" type="pres">
      <dgm:prSet presAssocID="{78BE059A-C0E1-4D39-BC12-D6CD13D01EDA}" presName="sibTrans" presStyleLbl="sibTrans1D1" presStyleIdx="2" presStyleCnt="5"/>
      <dgm:spPr/>
    </dgm:pt>
    <dgm:pt modelId="{B417704A-5CEE-4981-BEB9-947F46DA7BBC}" type="pres">
      <dgm:prSet presAssocID="{3E7D1BC4-DF04-41F3-9A69-ACC9227FA0F0}" presName="node" presStyleLbl="node1" presStyleIdx="3" presStyleCnt="5" custScaleX="122365" custScaleY="61756" custRadScaleRad="103296" custRadScaleInc="34928">
        <dgm:presLayoutVars>
          <dgm:bulletEnabled val="1"/>
        </dgm:presLayoutVars>
      </dgm:prSet>
      <dgm:spPr/>
    </dgm:pt>
    <dgm:pt modelId="{2D8B5FB3-0B9D-45CE-B7B7-06C787396AFF}" type="pres">
      <dgm:prSet presAssocID="{3E7D1BC4-DF04-41F3-9A69-ACC9227FA0F0}" presName="spNode" presStyleCnt="0"/>
      <dgm:spPr/>
    </dgm:pt>
    <dgm:pt modelId="{2738CDD6-CE07-43D1-82DE-2C2DF6D5760E}" type="pres">
      <dgm:prSet presAssocID="{C9A3EE6A-58C9-4004-9516-3D4D3CE1924A}" presName="sibTrans" presStyleLbl="sibTrans1D1" presStyleIdx="3" presStyleCnt="5"/>
      <dgm:spPr/>
    </dgm:pt>
    <dgm:pt modelId="{3FA5ADB3-AD67-4F23-8B9C-C5E5FD6B9E7A}" type="pres">
      <dgm:prSet presAssocID="{095F1F9A-E5CA-48BE-8086-460E59BB77C8}" presName="node" presStyleLbl="node1" presStyleIdx="4" presStyleCnt="5" custScaleX="125325" custScaleY="68093">
        <dgm:presLayoutVars>
          <dgm:bulletEnabled val="1"/>
        </dgm:presLayoutVars>
      </dgm:prSet>
      <dgm:spPr/>
    </dgm:pt>
    <dgm:pt modelId="{8F8997FA-503B-4C96-B982-179A521D2E52}" type="pres">
      <dgm:prSet presAssocID="{095F1F9A-E5CA-48BE-8086-460E59BB77C8}" presName="spNode" presStyleCnt="0"/>
      <dgm:spPr/>
    </dgm:pt>
    <dgm:pt modelId="{8D9B0DF0-53FA-4B9B-B38C-D22994D4C899}" type="pres">
      <dgm:prSet presAssocID="{472A88AD-F2F4-42DE-A417-7E536E9D3B83}" presName="sibTrans" presStyleLbl="sibTrans1D1" presStyleIdx="4" presStyleCnt="5"/>
      <dgm:spPr/>
    </dgm:pt>
  </dgm:ptLst>
  <dgm:cxnLst>
    <dgm:cxn modelId="{246EDB09-3DAB-4F84-9F9E-37E057137A36}" type="presOf" srcId="{095F1F9A-E5CA-48BE-8086-460E59BB77C8}" destId="{3FA5ADB3-AD67-4F23-8B9C-C5E5FD6B9E7A}" srcOrd="0" destOrd="0" presId="urn:microsoft.com/office/officeart/2005/8/layout/cycle6"/>
    <dgm:cxn modelId="{1A8E1310-EAE1-449A-B0A6-971579EEF1FA}" srcId="{69F98623-A8A9-487F-A83C-EAC54AEF1C17}" destId="{3E7D1BC4-DF04-41F3-9A69-ACC9227FA0F0}" srcOrd="3" destOrd="0" parTransId="{E8412536-2131-49DB-9E29-FE75B06F0207}" sibTransId="{C9A3EE6A-58C9-4004-9516-3D4D3CE1924A}"/>
    <dgm:cxn modelId="{1918C92C-DF81-4035-AB56-42EFAFFC3BD5}" type="presOf" srcId="{78BE059A-C0E1-4D39-BC12-D6CD13D01EDA}" destId="{2FEACBAA-53D6-4A7D-A447-CF7DD39DD452}" srcOrd="0" destOrd="0" presId="urn:microsoft.com/office/officeart/2005/8/layout/cycle6"/>
    <dgm:cxn modelId="{21964E46-3E6B-4D96-A879-6744768737F8}" type="presOf" srcId="{44EDD5AD-1405-4A0E-B404-67874F09F0E2}" destId="{B0BDA831-54AA-441D-A08C-6AC8A36A66E5}" srcOrd="0" destOrd="0" presId="urn:microsoft.com/office/officeart/2005/8/layout/cycle6"/>
    <dgm:cxn modelId="{B6C73E74-592F-4E34-BBEE-D4E76FD08E88}" type="presOf" srcId="{87E17E29-3936-4190-BA5B-11218B9CE54D}" destId="{54670F13-784B-4D01-8A22-B280E2F99D09}" srcOrd="0" destOrd="0" presId="urn:microsoft.com/office/officeart/2005/8/layout/cycle6"/>
    <dgm:cxn modelId="{8DAA8C54-4691-4D71-83CB-457D0776E382}" srcId="{69F98623-A8A9-487F-A83C-EAC54AEF1C17}" destId="{F988E818-8366-497A-8808-6E6079C720DB}" srcOrd="2" destOrd="0" parTransId="{2B9E3515-F772-4794-9A14-0A7B2285CC38}" sibTransId="{78BE059A-C0E1-4D39-BC12-D6CD13D01EDA}"/>
    <dgm:cxn modelId="{6C984981-AB7B-4A3D-B693-03EEFD8D09F8}" srcId="{69F98623-A8A9-487F-A83C-EAC54AEF1C17}" destId="{8F7E44BB-72C0-490F-AB7B-28B0DEA18EBB}" srcOrd="1" destOrd="0" parTransId="{1B5DC10A-B086-4A35-B0B8-9F3040BDC3CE}" sibTransId="{558D472F-3A69-428B-B136-928AA17F4674}"/>
    <dgm:cxn modelId="{4C06CA89-CBF6-47DC-A021-9B71F7D91D70}" type="presOf" srcId="{C9A3EE6A-58C9-4004-9516-3D4D3CE1924A}" destId="{2738CDD6-CE07-43D1-82DE-2C2DF6D5760E}" srcOrd="0" destOrd="0" presId="urn:microsoft.com/office/officeart/2005/8/layout/cycle6"/>
    <dgm:cxn modelId="{C4B1E8AF-D927-4328-9A84-5F34EEEB8937}" type="presOf" srcId="{3E7D1BC4-DF04-41F3-9A69-ACC9227FA0F0}" destId="{B417704A-5CEE-4981-BEB9-947F46DA7BBC}" srcOrd="0" destOrd="0" presId="urn:microsoft.com/office/officeart/2005/8/layout/cycle6"/>
    <dgm:cxn modelId="{E3A5AFC9-C821-497E-9480-8041BA5B0B4B}" srcId="{69F98623-A8A9-487F-A83C-EAC54AEF1C17}" destId="{095F1F9A-E5CA-48BE-8086-460E59BB77C8}" srcOrd="4" destOrd="0" parTransId="{78122E69-220B-4FCF-81EF-EFD8FD7194DB}" sibTransId="{472A88AD-F2F4-42DE-A417-7E536E9D3B83}"/>
    <dgm:cxn modelId="{B50E3DD0-7A06-49FA-842B-C75D28D55D32}" type="presOf" srcId="{8F7E44BB-72C0-490F-AB7B-28B0DEA18EBB}" destId="{59D0C77A-CBA4-4CE6-B64B-CA1EE6903A7C}" srcOrd="0" destOrd="0" presId="urn:microsoft.com/office/officeart/2005/8/layout/cycle6"/>
    <dgm:cxn modelId="{67D225DA-AB59-4245-92ED-38A0645B867E}" type="presOf" srcId="{558D472F-3A69-428B-B136-928AA17F4674}" destId="{3A07B610-9208-4B73-B556-85CAFB033116}" srcOrd="0" destOrd="0" presId="urn:microsoft.com/office/officeart/2005/8/layout/cycle6"/>
    <dgm:cxn modelId="{763010DD-CDE3-48D3-8775-691924CE22EF}" type="presOf" srcId="{69F98623-A8A9-487F-A83C-EAC54AEF1C17}" destId="{5B2E9DA4-9F4D-43E1-A0A7-A26836F48B72}" srcOrd="0" destOrd="0" presId="urn:microsoft.com/office/officeart/2005/8/layout/cycle6"/>
    <dgm:cxn modelId="{A9CFA9DF-CD3A-4CF1-AB34-459E70E2BB04}" type="presOf" srcId="{472A88AD-F2F4-42DE-A417-7E536E9D3B83}" destId="{8D9B0DF0-53FA-4B9B-B38C-D22994D4C899}" srcOrd="0" destOrd="0" presId="urn:microsoft.com/office/officeart/2005/8/layout/cycle6"/>
    <dgm:cxn modelId="{3AB186E6-6822-4546-AFAD-C296C47A1700}" srcId="{69F98623-A8A9-487F-A83C-EAC54AEF1C17}" destId="{44EDD5AD-1405-4A0E-B404-67874F09F0E2}" srcOrd="0" destOrd="0" parTransId="{89BC07BB-6534-424A-97E4-04A0B6F48298}" sibTransId="{87E17E29-3936-4190-BA5B-11218B9CE54D}"/>
    <dgm:cxn modelId="{6E514FE9-9C74-4369-8750-B5B33F78FB3D}" type="presOf" srcId="{F988E818-8366-497A-8808-6E6079C720DB}" destId="{99777CC8-8165-4064-B0EC-1D31889E7620}" srcOrd="0" destOrd="0" presId="urn:microsoft.com/office/officeart/2005/8/layout/cycle6"/>
    <dgm:cxn modelId="{9D04369E-2B59-4BDD-A629-98A9884983A8}" type="presParOf" srcId="{5B2E9DA4-9F4D-43E1-A0A7-A26836F48B72}" destId="{B0BDA831-54AA-441D-A08C-6AC8A36A66E5}" srcOrd="0" destOrd="0" presId="urn:microsoft.com/office/officeart/2005/8/layout/cycle6"/>
    <dgm:cxn modelId="{EF960206-DF57-40C2-9291-B168F5BE7284}" type="presParOf" srcId="{5B2E9DA4-9F4D-43E1-A0A7-A26836F48B72}" destId="{5BAAAC8C-E570-4B86-887B-968B5ACB0C86}" srcOrd="1" destOrd="0" presId="urn:microsoft.com/office/officeart/2005/8/layout/cycle6"/>
    <dgm:cxn modelId="{C2EA6DCA-B6FF-432E-A379-FA00F0E20EEC}" type="presParOf" srcId="{5B2E9DA4-9F4D-43E1-A0A7-A26836F48B72}" destId="{54670F13-784B-4D01-8A22-B280E2F99D09}" srcOrd="2" destOrd="0" presId="urn:microsoft.com/office/officeart/2005/8/layout/cycle6"/>
    <dgm:cxn modelId="{EC043D4C-61DF-4F0E-9A82-043F6DD0D23F}" type="presParOf" srcId="{5B2E9DA4-9F4D-43E1-A0A7-A26836F48B72}" destId="{59D0C77A-CBA4-4CE6-B64B-CA1EE6903A7C}" srcOrd="3" destOrd="0" presId="urn:microsoft.com/office/officeart/2005/8/layout/cycle6"/>
    <dgm:cxn modelId="{160B1F0D-CAB3-409C-AC7E-8211AD4E2D63}" type="presParOf" srcId="{5B2E9DA4-9F4D-43E1-A0A7-A26836F48B72}" destId="{7C8BF743-A9A4-43C9-B795-367424EEA624}" srcOrd="4" destOrd="0" presId="urn:microsoft.com/office/officeart/2005/8/layout/cycle6"/>
    <dgm:cxn modelId="{10170EF1-972F-4803-9E5A-0AE13AAFDB24}" type="presParOf" srcId="{5B2E9DA4-9F4D-43E1-A0A7-A26836F48B72}" destId="{3A07B610-9208-4B73-B556-85CAFB033116}" srcOrd="5" destOrd="0" presId="urn:microsoft.com/office/officeart/2005/8/layout/cycle6"/>
    <dgm:cxn modelId="{6146F240-0B0C-425F-A325-0074446E34BB}" type="presParOf" srcId="{5B2E9DA4-9F4D-43E1-A0A7-A26836F48B72}" destId="{99777CC8-8165-4064-B0EC-1D31889E7620}" srcOrd="6" destOrd="0" presId="urn:microsoft.com/office/officeart/2005/8/layout/cycle6"/>
    <dgm:cxn modelId="{5C90048D-1E41-4C62-9760-D104A38277CD}" type="presParOf" srcId="{5B2E9DA4-9F4D-43E1-A0A7-A26836F48B72}" destId="{8512A8E0-4E39-4B98-B8A7-966F234CFFD2}" srcOrd="7" destOrd="0" presId="urn:microsoft.com/office/officeart/2005/8/layout/cycle6"/>
    <dgm:cxn modelId="{C12FE146-401D-432F-B9CF-53814D3B4DA7}" type="presParOf" srcId="{5B2E9DA4-9F4D-43E1-A0A7-A26836F48B72}" destId="{2FEACBAA-53D6-4A7D-A447-CF7DD39DD452}" srcOrd="8" destOrd="0" presId="urn:microsoft.com/office/officeart/2005/8/layout/cycle6"/>
    <dgm:cxn modelId="{E2C27347-B235-4611-B71C-CC6DC13F1E66}" type="presParOf" srcId="{5B2E9DA4-9F4D-43E1-A0A7-A26836F48B72}" destId="{B417704A-5CEE-4981-BEB9-947F46DA7BBC}" srcOrd="9" destOrd="0" presId="urn:microsoft.com/office/officeart/2005/8/layout/cycle6"/>
    <dgm:cxn modelId="{ABA5113B-B9DB-4BD4-8A29-795FC10416B7}" type="presParOf" srcId="{5B2E9DA4-9F4D-43E1-A0A7-A26836F48B72}" destId="{2D8B5FB3-0B9D-45CE-B7B7-06C787396AFF}" srcOrd="10" destOrd="0" presId="urn:microsoft.com/office/officeart/2005/8/layout/cycle6"/>
    <dgm:cxn modelId="{7B65D325-F8F1-41E8-A837-6395E3E0C671}" type="presParOf" srcId="{5B2E9DA4-9F4D-43E1-A0A7-A26836F48B72}" destId="{2738CDD6-CE07-43D1-82DE-2C2DF6D5760E}" srcOrd="11" destOrd="0" presId="urn:microsoft.com/office/officeart/2005/8/layout/cycle6"/>
    <dgm:cxn modelId="{E40375C5-0DDA-40DC-B6F3-5F46DE0A4C2B}" type="presParOf" srcId="{5B2E9DA4-9F4D-43E1-A0A7-A26836F48B72}" destId="{3FA5ADB3-AD67-4F23-8B9C-C5E5FD6B9E7A}" srcOrd="12" destOrd="0" presId="urn:microsoft.com/office/officeart/2005/8/layout/cycle6"/>
    <dgm:cxn modelId="{39610045-D04F-475C-A1F4-C88F0383DA41}" type="presParOf" srcId="{5B2E9DA4-9F4D-43E1-A0A7-A26836F48B72}" destId="{8F8997FA-503B-4C96-B982-179A521D2E52}" srcOrd="13" destOrd="0" presId="urn:microsoft.com/office/officeart/2005/8/layout/cycle6"/>
    <dgm:cxn modelId="{55A4C23A-8DAF-40B8-B1BC-F29D222DC703}" type="presParOf" srcId="{5B2E9DA4-9F4D-43E1-A0A7-A26836F48B72}" destId="{8D9B0DF0-53FA-4B9B-B38C-D22994D4C899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DA831-54AA-441D-A08C-6AC8A36A66E5}">
      <dsp:nvSpPr>
        <dsp:cNvPr id="0" name=""/>
        <dsp:cNvSpPr/>
      </dsp:nvSpPr>
      <dsp:spPr>
        <a:xfrm>
          <a:off x="2926247" y="86794"/>
          <a:ext cx="1921633" cy="62690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Zeitmanagement</a:t>
          </a:r>
        </a:p>
      </dsp:txBody>
      <dsp:txXfrm>
        <a:off x="2956850" y="117397"/>
        <a:ext cx="1860427" cy="565700"/>
      </dsp:txXfrm>
    </dsp:sp>
    <dsp:sp modelId="{54670F13-784B-4D01-8A22-B280E2F99D09}">
      <dsp:nvSpPr>
        <dsp:cNvPr id="0" name=""/>
        <dsp:cNvSpPr/>
      </dsp:nvSpPr>
      <dsp:spPr>
        <a:xfrm>
          <a:off x="1951648" y="400247"/>
          <a:ext cx="3870831" cy="3870831"/>
        </a:xfrm>
        <a:custGeom>
          <a:avLst/>
          <a:gdLst/>
          <a:ahLst/>
          <a:cxnLst/>
          <a:rect l="0" t="0" r="0" b="0"/>
          <a:pathLst>
            <a:path>
              <a:moveTo>
                <a:pt x="2905367" y="260593"/>
              </a:moveTo>
              <a:arcTo wR="1935415" hR="1935415" stAng="18004603" swAng="185857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0C77A-CBA4-4CE6-B64B-CA1EE6903A7C}">
      <dsp:nvSpPr>
        <dsp:cNvPr id="0" name=""/>
        <dsp:cNvSpPr/>
      </dsp:nvSpPr>
      <dsp:spPr>
        <a:xfrm>
          <a:off x="4791983" y="1408158"/>
          <a:ext cx="1871542" cy="65885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Prüfungsangst</a:t>
          </a:r>
        </a:p>
      </dsp:txBody>
      <dsp:txXfrm>
        <a:off x="4824146" y="1440321"/>
        <a:ext cx="1807216" cy="594529"/>
      </dsp:txXfrm>
    </dsp:sp>
    <dsp:sp modelId="{3A07B610-9208-4B73-B556-85CAFB033116}">
      <dsp:nvSpPr>
        <dsp:cNvPr id="0" name=""/>
        <dsp:cNvSpPr/>
      </dsp:nvSpPr>
      <dsp:spPr>
        <a:xfrm>
          <a:off x="1956047" y="429954"/>
          <a:ext cx="3870831" cy="3870831"/>
        </a:xfrm>
        <a:custGeom>
          <a:avLst/>
          <a:gdLst/>
          <a:ahLst/>
          <a:cxnLst/>
          <a:rect l="0" t="0" r="0" b="0"/>
          <a:pathLst>
            <a:path>
              <a:moveTo>
                <a:pt x="3849856" y="1651244"/>
              </a:moveTo>
              <a:arcTo wR="1935415" hR="1935415" stAng="21093414" swAng="2559922"/>
            </a:path>
          </a:pathLst>
        </a:custGeom>
        <a:noFill/>
        <a:ln w="9525" cap="flat" cmpd="sng" algn="ctr">
          <a:solidFill>
            <a:schemeClr val="accent5">
              <a:hueOff val="865237"/>
              <a:satOff val="4908"/>
              <a:lumOff val="-7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777CC8-8165-4064-B0EC-1D31889E7620}">
      <dsp:nvSpPr>
        <dsp:cNvPr id="0" name=""/>
        <dsp:cNvSpPr/>
      </dsp:nvSpPr>
      <dsp:spPr>
        <a:xfrm>
          <a:off x="4384913" y="3465692"/>
          <a:ext cx="1676120" cy="597540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HoC</a:t>
          </a:r>
          <a:r>
            <a:rPr lang="de-DE" sz="1500" kern="1200" dirty="0">
              <a:solidFill>
                <a:schemeClr val="tx1">
                  <a:lumMod val="85000"/>
                  <a:lumOff val="15000"/>
                </a:schemeClr>
              </a:solidFill>
            </a:rPr>
            <a:t>: </a:t>
          </a:r>
          <a:r>
            <a:rPr lang="de-DE" sz="1500" kern="1200" dirty="0" err="1">
              <a:solidFill>
                <a:schemeClr val="tx1">
                  <a:lumMod val="85000"/>
                  <a:lumOff val="15000"/>
                </a:schemeClr>
              </a:solidFill>
            </a:rPr>
            <a:t>Lernberatug</a:t>
          </a:r>
          <a:endParaRPr lang="de-DE" sz="1500" kern="1200" dirty="0">
            <a:solidFill>
              <a:schemeClr val="tx1">
                <a:lumMod val="85000"/>
                <a:lumOff val="15000"/>
              </a:schemeClr>
            </a:solidFill>
          </a:endParaRPr>
        </a:p>
      </dsp:txBody>
      <dsp:txXfrm>
        <a:off x="4414082" y="3494861"/>
        <a:ext cx="1617782" cy="539202"/>
      </dsp:txXfrm>
    </dsp:sp>
    <dsp:sp modelId="{2FEACBAA-53D6-4A7D-A447-CF7DD39DD452}">
      <dsp:nvSpPr>
        <dsp:cNvPr id="0" name=""/>
        <dsp:cNvSpPr/>
      </dsp:nvSpPr>
      <dsp:spPr>
        <a:xfrm>
          <a:off x="1907275" y="448285"/>
          <a:ext cx="3870831" cy="3870831"/>
        </a:xfrm>
        <a:custGeom>
          <a:avLst/>
          <a:gdLst/>
          <a:ahLst/>
          <a:cxnLst/>
          <a:rect l="0" t="0" r="0" b="0"/>
          <a:pathLst>
            <a:path>
              <a:moveTo>
                <a:pt x="2880451" y="3624422"/>
              </a:moveTo>
              <a:arcTo wR="1935415" hR="1935415" stAng="3646323" swAng="3507349"/>
            </a:path>
          </a:pathLst>
        </a:custGeom>
        <a:noFill/>
        <a:ln w="9525" cap="flat" cmpd="sng" algn="ctr">
          <a:solidFill>
            <a:schemeClr val="accent5">
              <a:hueOff val="1730475"/>
              <a:satOff val="9816"/>
              <a:lumOff val="-1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7704A-5CEE-4981-BEB9-947F46DA7BBC}">
      <dsp:nvSpPr>
        <dsp:cNvPr id="0" name=""/>
        <dsp:cNvSpPr/>
      </dsp:nvSpPr>
      <dsp:spPr>
        <a:xfrm>
          <a:off x="1577967" y="3465694"/>
          <a:ext cx="1821510" cy="597540"/>
        </a:xfrm>
        <a:prstGeom prst="roundRect">
          <a:avLst/>
        </a:prstGeom>
        <a:solidFill>
          <a:srgbClr val="50AAE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Lern- und Arbeitstechniken</a:t>
          </a:r>
        </a:p>
      </dsp:txBody>
      <dsp:txXfrm>
        <a:off x="1607136" y="3494863"/>
        <a:ext cx="1763172" cy="539202"/>
      </dsp:txXfrm>
    </dsp:sp>
    <dsp:sp modelId="{2738CDD6-CE07-43D1-82DE-2C2DF6D5760E}">
      <dsp:nvSpPr>
        <dsp:cNvPr id="0" name=""/>
        <dsp:cNvSpPr/>
      </dsp:nvSpPr>
      <dsp:spPr>
        <a:xfrm>
          <a:off x="1936362" y="492896"/>
          <a:ext cx="3870831" cy="3870831"/>
        </a:xfrm>
        <a:custGeom>
          <a:avLst/>
          <a:gdLst/>
          <a:ahLst/>
          <a:cxnLst/>
          <a:rect l="0" t="0" r="0" b="0"/>
          <a:pathLst>
            <a:path>
              <a:moveTo>
                <a:pt x="293913" y="2960747"/>
              </a:moveTo>
              <a:arcTo wR="1935415" hR="1935415" stAng="8880591" swAng="2539650"/>
            </a:path>
          </a:pathLst>
        </a:custGeom>
        <a:noFill/>
        <a:ln w="9525" cap="flat" cmpd="sng" algn="ctr">
          <a:solidFill>
            <a:schemeClr val="accent5">
              <a:hueOff val="2595712"/>
              <a:satOff val="14724"/>
              <a:lumOff val="-22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A5ADB3-AD67-4F23-8B9C-C5E5FD6B9E7A}">
      <dsp:nvSpPr>
        <dsp:cNvPr id="0" name=""/>
        <dsp:cNvSpPr/>
      </dsp:nvSpPr>
      <dsp:spPr>
        <a:xfrm>
          <a:off x="1113587" y="1408158"/>
          <a:ext cx="1865572" cy="658855"/>
        </a:xfrm>
        <a:prstGeom prst="roundRect">
          <a:avLst/>
        </a:prstGeom>
        <a:solidFill>
          <a:srgbClr val="97C3F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tx1"/>
              </a:solidFill>
            </a:rPr>
            <a:t>Lernort/</a:t>
          </a:r>
          <a:br>
            <a:rPr lang="de-DE" sz="1500" kern="1200" dirty="0"/>
          </a:br>
          <a:r>
            <a:rPr lang="de-DE" sz="1500" kern="1200" dirty="0">
              <a:solidFill>
                <a:schemeClr val="tx1"/>
              </a:solidFill>
            </a:rPr>
            <a:t>Lernatmosphäre</a:t>
          </a:r>
        </a:p>
      </dsp:txBody>
      <dsp:txXfrm>
        <a:off x="1145750" y="1440321"/>
        <a:ext cx="1801246" cy="594529"/>
      </dsp:txXfrm>
    </dsp:sp>
    <dsp:sp modelId="{8D9B0DF0-53FA-4B9B-B38C-D22994D4C899}">
      <dsp:nvSpPr>
        <dsp:cNvPr id="0" name=""/>
        <dsp:cNvSpPr/>
      </dsp:nvSpPr>
      <dsp:spPr>
        <a:xfrm>
          <a:off x="1951648" y="400247"/>
          <a:ext cx="3870831" cy="3870831"/>
        </a:xfrm>
        <a:custGeom>
          <a:avLst/>
          <a:gdLst/>
          <a:ahLst/>
          <a:cxnLst/>
          <a:rect l="0" t="0" r="0" b="0"/>
          <a:pathLst>
            <a:path>
              <a:moveTo>
                <a:pt x="241795" y="998674"/>
              </a:moveTo>
              <a:arcTo wR="1935415" hR="1935415" stAng="12536818" swAng="1858579"/>
            </a:path>
          </a:pathLst>
        </a:custGeom>
        <a:noFill/>
        <a:ln w="9525" cap="flat" cmpd="sng" algn="ctr">
          <a:solidFill>
            <a:schemeClr val="accent5">
              <a:hueOff val="3460950"/>
              <a:satOff val="19632"/>
              <a:lumOff val="-3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60775" y="468313"/>
            <a:ext cx="27590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41338" y="8532813"/>
            <a:ext cx="3103562" cy="22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KIT – Universität des Landes Baden-Württemberg und </a:t>
            </a:r>
          </a:p>
          <a:p>
            <a:pPr>
              <a:lnSpc>
                <a:spcPct val="65000"/>
              </a:lnSpc>
              <a:spcBef>
                <a:spcPct val="50000"/>
              </a:spcBef>
            </a:pPr>
            <a:r>
              <a:rPr lang="de-DE" sz="800"/>
              <a:t>nationales Forschungszentrum in der Helmholtz-Gemeinschaft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88913"/>
            <a:ext cx="10080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489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27DC3E-3A27-4D23-9336-3EAB36224A0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45280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70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21"/>
          <p:cNvSpPr txBox="1">
            <a:spLocks noChangeArrowheads="1"/>
          </p:cNvSpPr>
          <p:nvPr userDrawn="1"/>
        </p:nvSpPr>
        <p:spPr bwMode="auto">
          <a:xfrm>
            <a:off x="385763" y="3289400"/>
            <a:ext cx="8659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de-DE" sz="2000" dirty="0">
                <a:solidFill>
                  <a:schemeClr val="bg1"/>
                </a:solidFill>
              </a:rPr>
              <a:t>Institut</a:t>
            </a:r>
            <a:r>
              <a:rPr lang="de-DE" sz="2000" baseline="0" dirty="0">
                <a:solidFill>
                  <a:schemeClr val="bg1"/>
                </a:solidFill>
              </a:rPr>
              <a:t> für Geographie und Geoökologie 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 userDrawn="1"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39" name="Picture 11" descr="KIT-Logo-rgb_d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75" y="404664"/>
            <a:ext cx="1186954" cy="54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Grafik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325457"/>
            <a:ext cx="1213330" cy="943303"/>
          </a:xfrm>
          <a:prstGeom prst="rect">
            <a:avLst/>
          </a:prstGeom>
        </p:spPr>
      </p:pic>
      <p:sp>
        <p:nvSpPr>
          <p:cNvPr id="11" name="Text Box 14">
            <a:extLst>
              <a:ext uri="{FF2B5EF4-FFF2-40B4-BE49-F238E27FC236}">
                <a16:creationId xmlns:a16="http://schemas.microsoft.com/office/drawing/2014/main" id="{2FD3021E-431C-4904-8F6F-87FAFD87019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875" y="6552308"/>
            <a:ext cx="36703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800" dirty="0"/>
              <a:t>KIT – Die Forschungsuniversität in der Helmholtz-Gemeinschaft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418753"/>
            <a:ext cx="6701755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0" indent="0">
              <a:buFontTx/>
              <a:buNone/>
              <a:defRPr/>
            </a:lvl1pPr>
            <a:lvl2pPr marL="476250" indent="0">
              <a:buFontTx/>
              <a:buNone/>
              <a:defRPr/>
            </a:lvl2pPr>
            <a:lvl3pPr marL="933450" indent="0">
              <a:buFontTx/>
              <a:buNone/>
              <a:defRPr/>
            </a:lvl3pPr>
            <a:lvl4pPr marL="1381125" indent="0">
              <a:buFontTx/>
              <a:buNone/>
              <a:defRPr/>
            </a:lvl4pPr>
            <a:lvl5pPr marL="1819275" indent="0">
              <a:buFontTx/>
              <a:buNone/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Max Mustermann - Präsentationstitel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2"/>
          </p:nvPr>
        </p:nvSpPr>
        <p:spPr>
          <a:xfrm>
            <a:off x="1079727" y="6444000"/>
            <a:ext cx="1289399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1196751"/>
            <a:ext cx="2089150" cy="489607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1196751"/>
            <a:ext cx="6116638" cy="4896073"/>
          </a:xfrm>
        </p:spPr>
        <p:txBody>
          <a:bodyPr vert="eaVert"/>
          <a:lstStyle>
            <a:lvl1pPr marL="0" indent="0">
              <a:buFontTx/>
              <a:buNone/>
              <a:defRPr/>
            </a:lvl1pPr>
            <a:lvl2pPr marL="476250" indent="0">
              <a:buFontTx/>
              <a:buNone/>
              <a:defRPr/>
            </a:lvl2pPr>
            <a:lvl3pPr marL="933450" indent="0">
              <a:buFontTx/>
              <a:buNone/>
              <a:defRPr/>
            </a:lvl3pPr>
            <a:lvl4pPr marL="1381125" indent="0">
              <a:buFontTx/>
              <a:buNone/>
              <a:defRPr/>
            </a:lvl4pPr>
            <a:lvl5pPr marL="1819275" indent="0">
              <a:buFontTx/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Max Mustermann - Präsentationstitel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2"/>
          </p:nvPr>
        </p:nvSpPr>
        <p:spPr>
          <a:xfrm>
            <a:off x="1079728" y="6444000"/>
            <a:ext cx="1260024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418753"/>
            <a:ext cx="6701755" cy="56197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476250" indent="0">
              <a:buFontTx/>
              <a:buNone/>
              <a:defRPr/>
            </a:lvl2pPr>
            <a:lvl3pPr marL="933450" indent="0">
              <a:buFontTx/>
              <a:buNone/>
              <a:defRPr/>
            </a:lvl3pPr>
            <a:lvl4pPr marL="1381125" indent="0">
              <a:buFontTx/>
              <a:buNone/>
              <a:defRPr/>
            </a:lvl4pPr>
            <a:lvl5pPr marL="1819275" indent="0">
              <a:buFontTx/>
              <a:buNone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 sz="1400" b="1"/>
            </a:lvl1pPr>
          </a:lstStyle>
          <a:p>
            <a:r>
              <a:rPr lang="de-DE" dirty="0"/>
              <a:t>Coffee </a:t>
            </a:r>
            <a:r>
              <a:rPr lang="de-DE" dirty="0" err="1"/>
              <a:t>lecture</a:t>
            </a:r>
            <a:r>
              <a:rPr lang="de-DE" dirty="0"/>
              <a:t> – Modulhandbuch, Stundenplan, Klausurvorbereitung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1079728" y="6444000"/>
            <a:ext cx="1260024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Max Mustermann - Präsentationstitel</a:t>
            </a:r>
          </a:p>
        </p:txBody>
      </p:sp>
      <p:sp>
        <p:nvSpPr>
          <p:cNvPr id="6" name="Datumsplatzhalter 10"/>
          <p:cNvSpPr>
            <a:spLocks noGrp="1"/>
          </p:cNvSpPr>
          <p:nvPr>
            <p:ph type="dt" sz="half" idx="2"/>
          </p:nvPr>
        </p:nvSpPr>
        <p:spPr>
          <a:xfrm>
            <a:off x="1079728" y="6444000"/>
            <a:ext cx="1260024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418753"/>
            <a:ext cx="6701755" cy="56197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76250" indent="0">
              <a:buFontTx/>
              <a:buNone/>
              <a:defRPr sz="2400"/>
            </a:lvl2pPr>
            <a:lvl3pPr marL="933450" indent="0">
              <a:buFontTx/>
              <a:buNone/>
              <a:defRPr sz="2000"/>
            </a:lvl3pPr>
            <a:lvl4pPr marL="1381125" indent="0">
              <a:buFontTx/>
              <a:buNone/>
              <a:defRPr sz="1800"/>
            </a:lvl4pPr>
            <a:lvl5pPr marL="1819275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 marL="0" indent="0">
              <a:buFontTx/>
              <a:buNone/>
              <a:defRPr sz="2800"/>
            </a:lvl1pPr>
            <a:lvl2pPr marL="476250" indent="0">
              <a:buFontTx/>
              <a:buNone/>
              <a:defRPr sz="2400"/>
            </a:lvl2pPr>
            <a:lvl3pPr marL="933450" indent="0">
              <a:buFontTx/>
              <a:buNone/>
              <a:defRPr sz="2000"/>
            </a:lvl3pPr>
            <a:lvl4pPr marL="1381125" indent="0">
              <a:buFontTx/>
              <a:buNone/>
              <a:defRPr sz="1800"/>
            </a:lvl4pPr>
            <a:lvl5pPr marL="1819275" indent="0">
              <a:buFontTx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Max Mustermann - Präsentationstitel</a:t>
            </a:r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1"/>
          </p:nvPr>
        </p:nvSpPr>
        <p:spPr>
          <a:xfrm>
            <a:off x="1079728" y="6444000"/>
            <a:ext cx="1260024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76250" indent="0">
              <a:buFontTx/>
              <a:buNone/>
              <a:defRPr sz="2000"/>
            </a:lvl2pPr>
            <a:lvl3pPr marL="933450" indent="0">
              <a:buFontTx/>
              <a:buNone/>
              <a:defRPr sz="1800"/>
            </a:lvl3pPr>
            <a:lvl4pPr marL="1381125" indent="0">
              <a:buFontTx/>
              <a:buNone/>
              <a:defRPr sz="1600"/>
            </a:lvl4pPr>
            <a:lvl5pPr marL="1819275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FontTx/>
              <a:buNone/>
              <a:defRPr sz="2400"/>
            </a:lvl1pPr>
            <a:lvl2pPr marL="476250" indent="0">
              <a:buFontTx/>
              <a:buNone/>
              <a:defRPr sz="2000"/>
            </a:lvl2pPr>
            <a:lvl3pPr marL="933450" indent="0">
              <a:buFontTx/>
              <a:buNone/>
              <a:defRPr sz="1800"/>
            </a:lvl3pPr>
            <a:lvl4pPr marL="1381125" indent="0">
              <a:buFontTx/>
              <a:buNone/>
              <a:defRPr sz="1600"/>
            </a:lvl4pPr>
            <a:lvl5pPr marL="1819275" indent="0">
              <a:buFontTx/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Max Mustermann - Präsentationstitel</a:t>
            </a:r>
          </a:p>
        </p:txBody>
      </p:sp>
      <p:sp>
        <p:nvSpPr>
          <p:cNvPr id="9" name="Datumsplatzhalter 10"/>
          <p:cNvSpPr>
            <a:spLocks noGrp="1"/>
          </p:cNvSpPr>
          <p:nvPr>
            <p:ph type="dt" sz="half" idx="11"/>
          </p:nvPr>
        </p:nvSpPr>
        <p:spPr>
          <a:xfrm>
            <a:off x="1079728" y="6444000"/>
            <a:ext cx="1260024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0525" y="418753"/>
            <a:ext cx="6701755" cy="561975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Max Mustermann - Präsentationstitel</a:t>
            </a:r>
          </a:p>
        </p:txBody>
      </p:sp>
      <p:sp>
        <p:nvSpPr>
          <p:cNvPr id="5" name="Datumsplatzhalter 10"/>
          <p:cNvSpPr>
            <a:spLocks noGrp="1"/>
          </p:cNvSpPr>
          <p:nvPr>
            <p:ph type="dt" sz="half" idx="2"/>
          </p:nvPr>
        </p:nvSpPr>
        <p:spPr>
          <a:xfrm>
            <a:off x="1079728" y="6444000"/>
            <a:ext cx="1260024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Max Mustermann - Präsentationstitel</a:t>
            </a:r>
          </a:p>
        </p:txBody>
      </p:sp>
      <p:sp>
        <p:nvSpPr>
          <p:cNvPr id="4" name="Datumsplatzhalter 10"/>
          <p:cNvSpPr>
            <a:spLocks noGrp="1"/>
          </p:cNvSpPr>
          <p:nvPr>
            <p:ph type="dt" sz="half" idx="2"/>
          </p:nvPr>
        </p:nvSpPr>
        <p:spPr>
          <a:xfrm>
            <a:off x="1079728" y="6444000"/>
            <a:ext cx="1260024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FontTx/>
              <a:buNone/>
              <a:defRPr sz="3200"/>
            </a:lvl1pPr>
            <a:lvl2pPr marL="476250" indent="0">
              <a:buFontTx/>
              <a:buNone/>
              <a:defRPr sz="2800"/>
            </a:lvl2pPr>
            <a:lvl3pPr marL="933450" indent="0">
              <a:buFontTx/>
              <a:buNone/>
              <a:defRPr sz="2400"/>
            </a:lvl3pPr>
            <a:lvl4pPr marL="1381125" indent="0">
              <a:buFontTx/>
              <a:buNone/>
              <a:defRPr sz="2000"/>
            </a:lvl4pPr>
            <a:lvl5pPr marL="1819275" indent="0">
              <a:buFontTx/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Max Mustermann - Präsentationstitel</a:t>
            </a:r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1"/>
          </p:nvPr>
        </p:nvSpPr>
        <p:spPr>
          <a:xfrm>
            <a:off x="1079728" y="6444000"/>
            <a:ext cx="1260024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196751"/>
            <a:ext cx="54864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Max Mustermann - Präsentationstitel</a:t>
            </a:r>
          </a:p>
        </p:txBody>
      </p:sp>
      <p:sp>
        <p:nvSpPr>
          <p:cNvPr id="7" name="Datumsplatzhalter 10"/>
          <p:cNvSpPr>
            <a:spLocks noGrp="1"/>
          </p:cNvSpPr>
          <p:nvPr>
            <p:ph type="dt" sz="half" idx="11"/>
          </p:nvPr>
        </p:nvSpPr>
        <p:spPr>
          <a:xfrm>
            <a:off x="1079728" y="6444000"/>
            <a:ext cx="1332032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34171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durch klicken hinzufügen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Karlsruhe Institute of Technology (KIT).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4" y="6445250"/>
            <a:ext cx="64876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643774FD-E815-4B85-B421-6F4167BD583D}" type="slidenum">
              <a:rPr lang="de-DE" sz="18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1800" b="1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11760" y="6445250"/>
            <a:ext cx="6624736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r>
              <a:rPr lang="de-DE" dirty="0"/>
              <a:t>Coffee </a:t>
            </a:r>
            <a:r>
              <a:rPr lang="de-DE" dirty="0" err="1"/>
              <a:t>lecture</a:t>
            </a:r>
            <a:r>
              <a:rPr lang="de-DE" dirty="0"/>
              <a:t> – Modulhandbuch, Stundenplan, Klausurvorbereitung</a:t>
            </a:r>
          </a:p>
          <a:p>
            <a:endParaRPr lang="de-DE" dirty="0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971600" y="6444000"/>
            <a:ext cx="1224136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FFB54-A4C6-43F5-85F0-3FD9312F6439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031" y="260648"/>
            <a:ext cx="864097" cy="671792"/>
          </a:xfrm>
          <a:prstGeom prst="rect">
            <a:avLst/>
          </a:prstGeom>
        </p:spPr>
      </p:pic>
      <p:pic>
        <p:nvPicPr>
          <p:cNvPr id="13" name="Picture 13" descr="KIT-Logo-rgb_d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948264" y="539767"/>
            <a:ext cx="846830" cy="39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76250" indent="0" algn="l" rtl="0" eaLnBrk="1" fontAlgn="base" hangingPunct="1">
        <a:spcBef>
          <a:spcPct val="20000"/>
        </a:spcBef>
        <a:spcAft>
          <a:spcPct val="0"/>
        </a:spcAft>
        <a:buFontTx/>
        <a:buNone/>
        <a:defRPr>
          <a:solidFill>
            <a:schemeClr val="tx1"/>
          </a:solidFill>
          <a:latin typeface="+mn-lt"/>
        </a:defRPr>
      </a:lvl2pPr>
      <a:lvl3pPr marL="933450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600">
          <a:solidFill>
            <a:schemeClr val="tx1"/>
          </a:solidFill>
          <a:latin typeface="+mn-lt"/>
        </a:defRPr>
      </a:lvl3pPr>
      <a:lvl4pPr marL="1381125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600">
          <a:solidFill>
            <a:schemeClr val="tx1"/>
          </a:solidFill>
          <a:latin typeface="+mn-lt"/>
        </a:defRPr>
      </a:lvl4pPr>
      <a:lvl5pPr marL="1819275" indent="0" algn="l" rtl="0" eaLnBrk="1" fontAlgn="base" hangingPunct="1">
        <a:spcBef>
          <a:spcPct val="20000"/>
        </a:spcBef>
        <a:spcAft>
          <a:spcPct val="0"/>
        </a:spcAft>
        <a:buFontTx/>
        <a:buNone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16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britta.hoffmann@kit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fgg.kit.edu/downloads/MHB%20Bachelor%20G%c3%96K%202020%20WS%202021.pdf" TargetMode="External"/><Relationship Id="rId2" Type="http://schemas.openxmlformats.org/officeDocument/2006/relationships/hyperlink" Target="https://www.ifgg.kit.edu/downloads/Aushang20100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fgg.kit.edu/downloads/ordnungen/Studien-%20und%20Pr%c3%bcfungsordnung%20Bachelor%20Geo%c3%b6kologie%202020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95288" y="1412875"/>
            <a:ext cx="83899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de-DE" sz="2600" b="1" dirty="0">
                <a:solidFill>
                  <a:schemeClr val="tx2"/>
                </a:solidFill>
              </a:rPr>
              <a:t>Coffee </a:t>
            </a:r>
            <a:r>
              <a:rPr lang="de-DE" sz="2600" b="1" dirty="0" err="1">
                <a:solidFill>
                  <a:schemeClr val="tx2"/>
                </a:solidFill>
              </a:rPr>
              <a:t>lecture</a:t>
            </a:r>
            <a:endParaRPr lang="de-DE" sz="2600" b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2600" b="1" dirty="0">
                <a:solidFill>
                  <a:schemeClr val="tx2"/>
                </a:solidFill>
              </a:rPr>
              <a:t>Modulhandbuch, Stundenplan, Klausurvorbereitung</a:t>
            </a:r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6875" y="2349500"/>
            <a:ext cx="83708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Aft>
                <a:spcPts val="600"/>
              </a:spcAft>
            </a:pPr>
            <a:r>
              <a:rPr lang="de-DE" sz="1600" b="1" dirty="0">
                <a:solidFill>
                  <a:srgbClr val="000000"/>
                </a:solidFill>
              </a:rPr>
              <a:t>Geoökologie-Mentoren FS </a:t>
            </a:r>
            <a:r>
              <a:rPr lang="de-DE" sz="1600" b="1" dirty="0" err="1">
                <a:solidFill>
                  <a:srgbClr val="000000"/>
                </a:solidFill>
              </a:rPr>
              <a:t>Geo</a:t>
            </a:r>
            <a:endParaRPr lang="de-DE" sz="1600" b="1" dirty="0">
              <a:solidFill>
                <a:srgbClr val="000000"/>
              </a:solidFill>
            </a:endParaRPr>
          </a:p>
          <a:p>
            <a:r>
              <a:rPr lang="de-DE" sz="1600" b="1" dirty="0">
                <a:solidFill>
                  <a:srgbClr val="000000"/>
                </a:solidFill>
              </a:rPr>
              <a:t>15.01.2021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412" y="980728"/>
            <a:ext cx="8975237" cy="5256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0" y="1196752"/>
            <a:ext cx="190770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0" y="5589240"/>
            <a:ext cx="2339752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FE3C2E5F-3F81-4413-985A-8196748A6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24744"/>
            <a:ext cx="7362308" cy="48942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701755" cy="561975"/>
          </a:xfrm>
        </p:spPr>
        <p:txBody>
          <a:bodyPr/>
          <a:lstStyle/>
          <a:p>
            <a:r>
              <a:rPr lang="de-DE" dirty="0"/>
              <a:t>2. Methode: Studienablaufplan + 					Modulhandbuch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755576" y="3789040"/>
            <a:ext cx="2448272" cy="809837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6758" y="1484784"/>
            <a:ext cx="920075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1259632" y="3501008"/>
            <a:ext cx="288032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0117DC-A924-4108-9E9B-92DC68C44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BA3C1224-8D83-4E0F-9A25-A01084AE36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980728"/>
            <a:ext cx="5904656" cy="5146320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FB7EDDA-24A4-4449-B6AA-922EFB4EA4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337717-67E2-4566-BF46-8766E411E83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1F07639-7868-4B45-901E-CBD41721A76B}"/>
              </a:ext>
            </a:extLst>
          </p:cNvPr>
          <p:cNvSpPr/>
          <p:nvPr/>
        </p:nvSpPr>
        <p:spPr>
          <a:xfrm>
            <a:off x="1871700" y="4221088"/>
            <a:ext cx="108012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934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924136-00BE-4E40-BC1F-0AB68912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74C8995-1742-4CE7-A2DD-6BC8B57F3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86" y="1621847"/>
            <a:ext cx="8690009" cy="360735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4C0907F-1747-4633-A63E-2B787554A7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7C0115-860D-4AAC-8F9C-C55BEE3E5D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22665C93-FA15-4DAB-B6E0-13CDFAB36DD4}"/>
              </a:ext>
            </a:extLst>
          </p:cNvPr>
          <p:cNvSpPr/>
          <p:nvPr/>
        </p:nvSpPr>
        <p:spPr>
          <a:xfrm>
            <a:off x="400196" y="4149080"/>
            <a:ext cx="2875659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6968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727198-72C9-49A1-9C88-8939DD85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D2C9FC-E074-4384-BFCE-CE56B36F8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CA3F731-B01A-4B19-A228-50BAB86599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233C62B-91AB-4938-8853-E279E37CCF4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7024B5A-4667-47E1-A7E7-4FFEFA8C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25" y="1164970"/>
            <a:ext cx="8726750" cy="444738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7125125E-F3CD-41B1-8B2A-CC7FD5F3AA79}"/>
              </a:ext>
            </a:extLst>
          </p:cNvPr>
          <p:cNvSpPr/>
          <p:nvPr/>
        </p:nvSpPr>
        <p:spPr>
          <a:xfrm>
            <a:off x="2051720" y="3645024"/>
            <a:ext cx="2875659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49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9117970" cy="519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0" y="980728"/>
            <a:ext cx="1763688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179512" y="5445224"/>
            <a:ext cx="190770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BCFD82-D7EB-4390-87CA-C0A1BE6E7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0760A16-20FF-47EC-A7A3-9B9E1FDF7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0A3749B-614F-448F-AA0B-F60D1670F6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1DB22C-84C4-4D59-8854-BF4580291AD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0AAD87B-D80A-458D-A930-19F3699A6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68" y="964482"/>
            <a:ext cx="8754062" cy="48233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58BFE8-8250-472C-A80F-A09F43F70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847388"/>
            <a:ext cx="1532756" cy="48253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1AD1757F-A26B-486A-A484-C883A501E76E}"/>
              </a:ext>
            </a:extLst>
          </p:cNvPr>
          <p:cNvSpPr/>
          <p:nvPr/>
        </p:nvSpPr>
        <p:spPr>
          <a:xfrm>
            <a:off x="278791" y="5216505"/>
            <a:ext cx="190770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561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F6759-0ACB-4D0F-8229-328239181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Methode: Vorlesungsverzeichnis + 					Campussystem (CAS)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DF79A6-6A69-4870-984F-53F0C660D6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A038F9D-323B-4E9A-9AE5-264C2D17EB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C483CB0-0183-48AA-9622-DE8656937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D8303B-F79F-41EA-A4EF-88EB55625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7924552" cy="5148924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E3BCF913-52B3-4FB1-B96A-0D434C2E62A0}"/>
              </a:ext>
            </a:extLst>
          </p:cNvPr>
          <p:cNvSpPr/>
          <p:nvPr/>
        </p:nvSpPr>
        <p:spPr>
          <a:xfrm>
            <a:off x="412886" y="1412776"/>
            <a:ext cx="127879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1D02F90B-D468-424E-AD5E-A629105E20A4}"/>
              </a:ext>
            </a:extLst>
          </p:cNvPr>
          <p:cNvSpPr/>
          <p:nvPr/>
        </p:nvSpPr>
        <p:spPr>
          <a:xfrm>
            <a:off x="1687260" y="1765201"/>
            <a:ext cx="202064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C206C873-B9A1-4656-B132-A8B07D3B9C21}"/>
              </a:ext>
            </a:extLst>
          </p:cNvPr>
          <p:cNvSpPr/>
          <p:nvPr/>
        </p:nvSpPr>
        <p:spPr>
          <a:xfrm>
            <a:off x="1717382" y="5534658"/>
            <a:ext cx="2295581" cy="6134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C3212CBA-BBFB-46D7-BE94-104BBEE63DB8}"/>
              </a:ext>
            </a:extLst>
          </p:cNvPr>
          <p:cNvSpPr/>
          <p:nvPr/>
        </p:nvSpPr>
        <p:spPr>
          <a:xfrm>
            <a:off x="4012963" y="3230846"/>
            <a:ext cx="4087429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18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16307-46B8-456D-B397-B6ED5EB4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FC8AA2C7-0053-4D15-9051-087F4268D6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356600" cy="4679263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38C234-3ED9-4825-915F-7482D9F10F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685756-1B7A-4B3E-BBC6-F93D3E79A4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70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C965A3-594B-4507-9E7E-48C3C0D23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Homepage </a:t>
            </a:r>
            <a:r>
              <a:rPr lang="de-DE" dirty="0" err="1"/>
              <a:t>IfGG</a:t>
            </a:r>
            <a:r>
              <a:rPr lang="de-DE" dirty="0"/>
              <a:t>: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DE1CBFF9-611D-4FD7-92E0-81A8F1C9C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525" y="1114424"/>
            <a:ext cx="8141915" cy="5146968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0148B33-269A-482E-91F3-19821ECBB1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DD3BAB-E703-4794-8002-0144136071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98F654B-A3B2-4CB7-9B4F-8762E11CC710}"/>
              </a:ext>
            </a:extLst>
          </p:cNvPr>
          <p:cNvSpPr/>
          <p:nvPr/>
        </p:nvSpPr>
        <p:spPr>
          <a:xfrm>
            <a:off x="1763688" y="3111844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773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6CCBD-E79F-4033-B15C-0699E592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17F169F-FE23-440F-A255-D3468F83F5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9CB23B-FA77-4AEF-A70F-D4FBE54B4A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E377E99-59D9-4906-97D4-0F1C312CD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687" y="981869"/>
            <a:ext cx="8300524" cy="489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83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Klausurvorbereitung</a:t>
            </a:r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395536" y="1556792"/>
          <a:ext cx="777711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Zeitmanagement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de-DE" dirty="0"/>
              <a:t>Realistische und konkrete Zielsetzung (SMART-Methode)</a:t>
            </a:r>
          </a:p>
          <a:p>
            <a:endParaRPr lang="de-DE" sz="800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Aufgaben/Aktivitäten gewisse Priorität zu teilen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Eisenhower-Prinzip: Einordnen in Dringlichkeit und Wichtigkeit</a:t>
            </a:r>
          </a:p>
          <a:p>
            <a:pPr lvl="1"/>
            <a:endParaRPr lang="de-DE" sz="800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Pufferzeiten und Routineaufgabe einplanen</a:t>
            </a:r>
          </a:p>
          <a:p>
            <a:endParaRPr lang="de-DE" sz="800" dirty="0"/>
          </a:p>
          <a:p>
            <a:endParaRPr lang="de-DE" sz="800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Zeitfresser aufspüren und abstellen</a:t>
            </a:r>
          </a:p>
          <a:p>
            <a:endParaRPr lang="de-DE" sz="800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Alle Termine miteinbeziehen in die Planung: Sport, Freunde, Haushalt, Verein, Lernen</a:t>
            </a:r>
          </a:p>
          <a:p>
            <a:endParaRPr lang="de-DE" sz="800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Pläne schriftlich fixieren 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Selbstmotivation, 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Entlastung des Gedächtnis und 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leichtere Kontrolle der Ziele</a:t>
            </a:r>
          </a:p>
          <a:p>
            <a:pPr lvl="1">
              <a:buFont typeface="Arial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SMART-Methode um Ziele zu setzen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Ziele sollten „SMART“ sein:</a:t>
            </a:r>
          </a:p>
          <a:p>
            <a:pPr algn="ctr">
              <a:lnSpc>
                <a:spcPct val="150000"/>
              </a:lnSpc>
            </a:pPr>
            <a:r>
              <a:rPr lang="de-DE" dirty="0"/>
              <a:t>S= spezifisch </a:t>
            </a:r>
          </a:p>
          <a:p>
            <a:pPr algn="ctr">
              <a:lnSpc>
                <a:spcPct val="150000"/>
              </a:lnSpc>
            </a:pPr>
            <a:r>
              <a:rPr lang="de-DE" dirty="0"/>
              <a:t>M= messbar </a:t>
            </a:r>
          </a:p>
          <a:p>
            <a:pPr algn="ctr">
              <a:lnSpc>
                <a:spcPct val="150000"/>
              </a:lnSpc>
            </a:pPr>
            <a:r>
              <a:rPr lang="de-DE" dirty="0"/>
              <a:t>A= attraktiv </a:t>
            </a:r>
          </a:p>
          <a:p>
            <a:pPr algn="ctr">
              <a:lnSpc>
                <a:spcPct val="150000"/>
              </a:lnSpc>
            </a:pPr>
            <a:r>
              <a:rPr lang="de-DE" dirty="0"/>
              <a:t>R= realistisch </a:t>
            </a:r>
          </a:p>
          <a:p>
            <a:pPr algn="ctr">
              <a:lnSpc>
                <a:spcPct val="150000"/>
              </a:lnSpc>
            </a:pPr>
            <a:r>
              <a:rPr lang="de-DE" dirty="0"/>
              <a:t>T= terminiert 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Eisenhower-Prinzip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5628" y="1198563"/>
            <a:ext cx="574957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Tipps zum geeigneten Lernort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sz="14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Ruhige Lernatmosphäre mit wenig Ablenkungsmöglichkeiten </a:t>
            </a:r>
          </a:p>
          <a:p>
            <a:endParaRPr lang="de-DE" sz="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Arbeits- und Entspannungsplatz voneinander trennen </a:t>
            </a:r>
          </a:p>
          <a:p>
            <a:endParaRPr lang="de-DE" sz="9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Ergonomischer Sitzplatz </a:t>
            </a:r>
          </a:p>
          <a:p>
            <a:endParaRPr lang="de-DE" sz="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Störungen vermeiden (WG-Mitbewohnern Bescheid geben, Handy aus der Sichtweite oder in einen anderen Raum legen) </a:t>
            </a:r>
          </a:p>
          <a:p>
            <a:endParaRPr lang="de-DE" sz="8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dirty="0">
                <a:solidFill>
                  <a:srgbClr val="000000"/>
                </a:solidFill>
              </a:rPr>
              <a:t>Arbeitsplatz übersichtlich halten: Für Ordnung sorgen, Lernmaterialien haben festen Platz, um unnötiges Suchen vorzubeugen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Lerntechniken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Lernposter mit gemischten Inhalten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Texten, Fotos, Skizzen oder Tabellen miteinander kombinieren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An gut sichtbaren Platz in der Wohnung aufhängen.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Je bildlicher desto besser bleiben die Inhalte im Kopf</a:t>
            </a:r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/>
              <a:t>Mind-Maps</a:t>
            </a:r>
            <a:r>
              <a:rPr lang="de-DE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Vorhandenes Wissen strukturieren 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Überblick bekommen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Lernstoff reduzieren auf gewisse Schlüsselwörter</a:t>
            </a:r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 err="1"/>
              <a:t>AnkiDroid</a:t>
            </a:r>
            <a:r>
              <a:rPr lang="de-DE" dirty="0"/>
              <a:t> (</a:t>
            </a:r>
            <a:r>
              <a:rPr lang="de-DE" dirty="0" err="1"/>
              <a:t>App</a:t>
            </a:r>
            <a:r>
              <a:rPr lang="de-DE" dirty="0"/>
              <a:t> für „Karteikarten“)</a:t>
            </a:r>
          </a:p>
          <a:p>
            <a:pPr lvl="1">
              <a:buFont typeface="Arial" pitchFamily="34" charset="0"/>
              <a:buChar char="•"/>
            </a:pPr>
            <a:r>
              <a:rPr lang="de-DE" dirty="0"/>
              <a:t>Je nach dem, wie gut man eine Karte kann, wird sie später oder früher wiederholt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Lernberatung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de-DE" dirty="0"/>
              <a:t>Individuelle Beratung immer Di &amp; Mi 13.45 – 15.15Uhr in der KIT </a:t>
            </a:r>
            <a:r>
              <a:rPr lang="de-DE" dirty="0" err="1"/>
              <a:t>Bib</a:t>
            </a:r>
            <a:r>
              <a:rPr lang="de-DE" dirty="0"/>
              <a:t>,     3.OG im Altbau, Lesesaal Medienzentrum, Raum 33</a:t>
            </a:r>
          </a:p>
          <a:p>
            <a:pPr>
              <a:buFont typeface="Arial" pitchFamily="34" charset="0"/>
              <a:buChar char="•"/>
            </a:pPr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Termine können auch individuell ausgemacht werden:</a:t>
            </a:r>
          </a:p>
          <a:p>
            <a:r>
              <a:rPr lang="de-DE" dirty="0"/>
              <a:t>Britta Hoffmann: </a:t>
            </a:r>
            <a:r>
              <a:rPr lang="de-DE" dirty="0">
                <a:hlinkClick r:id="rId2"/>
              </a:rPr>
              <a:t>britta.hoffmann@kit.edu</a:t>
            </a:r>
            <a:endParaRPr lang="de-DE" dirty="0"/>
          </a:p>
          <a:p>
            <a:endParaRPr lang="de-DE" dirty="0"/>
          </a:p>
          <a:p>
            <a:pPr>
              <a:buFont typeface="Arial" pitchFamily="34" charset="0"/>
              <a:buChar char="•"/>
            </a:pPr>
            <a:r>
              <a:rPr lang="de-DE" dirty="0"/>
              <a:t>Weitere Angebote: Methoden- und Schreiblabor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	</a:t>
            </a:r>
            <a:r>
              <a:rPr lang="de-DE" dirty="0" err="1"/>
              <a:t>HoC</a:t>
            </a:r>
            <a:r>
              <a:rPr lang="de-DE" dirty="0"/>
              <a:t> Lernlabor: https://www.hoc.kit.edu/lernlabor.php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827584" y="4941168"/>
            <a:ext cx="3600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53624A-B49F-4F6E-BB1A-A2486886D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Homepage </a:t>
            </a:r>
            <a:r>
              <a:rPr lang="de-DE" dirty="0" err="1"/>
              <a:t>IfGG</a:t>
            </a:r>
            <a:r>
              <a:rPr lang="de-DE" dirty="0"/>
              <a:t>-Geoökologie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43265957-3856-4239-8349-DCDEC8E5D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06404"/>
            <a:ext cx="7907019" cy="5086421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B48158-1AE1-45BA-919D-0CD84C0500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F1289F-B7A2-4FD3-9E7A-1B8776AD62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B0B81A6D-60BC-4427-9D09-CC16E930B79B}"/>
              </a:ext>
            </a:extLst>
          </p:cNvPr>
          <p:cNvSpPr/>
          <p:nvPr/>
        </p:nvSpPr>
        <p:spPr>
          <a:xfrm>
            <a:off x="1403648" y="5490183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015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9B9057-B457-493D-B4AA-C64C55534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Homepage </a:t>
            </a:r>
            <a:r>
              <a:rPr lang="de-DE" dirty="0" err="1"/>
              <a:t>IfGG</a:t>
            </a:r>
            <a:r>
              <a:rPr lang="de-DE" dirty="0"/>
              <a:t>-Geoökologie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2F8A6E-BDE3-4129-98F2-773CE2B73A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74276C-1528-460D-B2C2-C3BD2718646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9665EC8-DABF-4F1C-B49D-1C3DE9DFE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80" y="980728"/>
            <a:ext cx="8218795" cy="5355395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6622415A-B568-4C80-A13C-1847E906C2AB}"/>
              </a:ext>
            </a:extLst>
          </p:cNvPr>
          <p:cNvSpPr/>
          <p:nvPr/>
        </p:nvSpPr>
        <p:spPr>
          <a:xfrm>
            <a:off x="1403648" y="465313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2129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A91021-BFA3-45DD-9F1B-851B3F9AA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Homepage </a:t>
            </a:r>
            <a:r>
              <a:rPr lang="de-DE" dirty="0" err="1"/>
              <a:t>IfGG</a:t>
            </a:r>
            <a:r>
              <a:rPr lang="de-DE" dirty="0"/>
              <a:t>: Downloads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1F8285A-0A06-4681-9304-6EEADCD997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052736"/>
            <a:ext cx="7465823" cy="4894262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8F80AA-208E-419F-AE7B-DDC7BA71980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52DEFD3-4709-4732-A5A3-550605307B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4CA8B108-3D4C-45D4-8640-DDF007FAE87B}"/>
              </a:ext>
            </a:extLst>
          </p:cNvPr>
          <p:cNvCxnSpPr>
            <a:cxnSpLocks/>
          </p:cNvCxnSpPr>
          <p:nvPr/>
        </p:nvCxnSpPr>
        <p:spPr>
          <a:xfrm>
            <a:off x="1331640" y="2708920"/>
            <a:ext cx="2160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1C085A60-9FE0-4879-AEC3-3F96A25F8A79}"/>
              </a:ext>
            </a:extLst>
          </p:cNvPr>
          <p:cNvCxnSpPr>
            <a:cxnSpLocks/>
          </p:cNvCxnSpPr>
          <p:nvPr/>
        </p:nvCxnSpPr>
        <p:spPr>
          <a:xfrm>
            <a:off x="1363340" y="5013176"/>
            <a:ext cx="21602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018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Homepage </a:t>
            </a:r>
            <a:r>
              <a:rPr lang="de-DE" dirty="0" err="1"/>
              <a:t>IfGG</a:t>
            </a:r>
            <a:r>
              <a:rPr lang="de-DE" dirty="0"/>
              <a:t>-Geoökologie-Downloads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Vorlesungsverzeichnisse für jedes Semester:</a:t>
            </a:r>
          </a:p>
          <a:p>
            <a:r>
              <a:rPr lang="de-DE" dirty="0">
                <a:hlinkClick r:id="rId2"/>
              </a:rPr>
              <a:t>https://www.ifgg.kit.edu/downloads/Aushang201005.pdf</a:t>
            </a:r>
            <a:endParaRPr lang="de-DE" dirty="0"/>
          </a:p>
          <a:p>
            <a:endParaRPr lang="de-DE" dirty="0"/>
          </a:p>
          <a:p>
            <a:r>
              <a:rPr lang="de-DE" dirty="0"/>
              <a:t>Modulhandbuch (regelmäßige Aktualisierung):</a:t>
            </a:r>
          </a:p>
          <a:p>
            <a:r>
              <a:rPr lang="de-DE" dirty="0">
                <a:hlinkClick r:id="rId3"/>
              </a:rPr>
              <a:t>https://www.ifgg.kit.edu/downloads/MHB%20Bachelor%20G%c3%96K%202020%20WS%202021.pdf</a:t>
            </a:r>
            <a:endParaRPr lang="de-DE" dirty="0"/>
          </a:p>
          <a:p>
            <a:endParaRPr lang="de-DE" dirty="0"/>
          </a:p>
          <a:p>
            <a:r>
              <a:rPr lang="de-DE" dirty="0"/>
              <a:t>Studien- und Prüfungsordnung:</a:t>
            </a:r>
          </a:p>
          <a:p>
            <a:r>
              <a:rPr lang="de-DE" dirty="0">
                <a:hlinkClick r:id="rId4"/>
              </a:rPr>
              <a:t>https://www.ifgg.kit.edu/downloads/ordnungen/Studien-%20und%20Pr%c3%bcfungsordnung%20Bachelor%20Geo%c3%b6kologie%202020.pdf</a:t>
            </a:r>
            <a:endParaRPr lang="de-DE" dirty="0"/>
          </a:p>
          <a:p>
            <a:endParaRPr lang="de-DE" dirty="0"/>
          </a:p>
          <a:p>
            <a:r>
              <a:rPr lang="de-DE" dirty="0"/>
              <a:t>Studienplan:</a:t>
            </a:r>
          </a:p>
          <a:p>
            <a:r>
              <a:rPr lang="de-DE" dirty="0">
                <a:highlight>
                  <a:srgbClr val="FFFF00"/>
                </a:highlight>
              </a:rPr>
              <a:t>Wird nachgereicht!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Coffee </a:t>
            </a:r>
            <a:r>
              <a:rPr lang="de-DE" dirty="0" err="1"/>
              <a:t>lecture</a:t>
            </a:r>
            <a:r>
              <a:rPr lang="de-DE" dirty="0"/>
              <a:t> – Modulhandbuch, Stundenplan, Klausurvorbereitung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Stundenplan erstellen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Es gibt viele Möglichkeiten den Stundenplan zu erstellen: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 Campussystem: Notenübersicht + Vorlesungsverzeichnis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 Studienablaufplan + Modulhandbuch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 Vorlesungsverzeichnis vom Institut + Campussystem (CAS)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Methode: Notenübersicht + 						Vorlesungsverzeichnis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8" y="980728"/>
            <a:ext cx="9008278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Gerade Verbindung mit Pfeil 10"/>
          <p:cNvCxnSpPr/>
          <p:nvPr/>
        </p:nvCxnSpPr>
        <p:spPr>
          <a:xfrm flipV="1">
            <a:off x="8874732" y="6119964"/>
            <a:ext cx="0" cy="648072"/>
          </a:xfrm>
          <a:prstGeom prst="straightConnector1">
            <a:avLst/>
          </a:prstGeom>
          <a:ln w="666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8712968" y="980728"/>
            <a:ext cx="323528" cy="57606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Coffee lecture – Modulhandbuch, Stundenplan, Klausurvorbereitung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93AE67-9C0B-442C-B744-52080BAE147C}" type="datetime1">
              <a:rPr lang="de-DE" smtClean="0"/>
              <a:pPr/>
              <a:t>11.01.2021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hteck 8"/>
          <p:cNvSpPr/>
          <p:nvPr/>
        </p:nvSpPr>
        <p:spPr>
          <a:xfrm>
            <a:off x="179512" y="2492896"/>
            <a:ext cx="4644008" cy="79208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IT_master_ppt2007_d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KIT_master_ppt2007_de</Template>
  <TotalTime>0</TotalTime>
  <Words>707</Words>
  <Application>Microsoft Office PowerPoint</Application>
  <PresentationFormat>Bildschirmpräsentation (4:3)</PresentationFormat>
  <Paragraphs>150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Arial</vt:lpstr>
      <vt:lpstr>KIT_master_ppt2007_de</vt:lpstr>
      <vt:lpstr>PowerPoint-Präsentation</vt:lpstr>
      <vt:lpstr>Homepage IfGG: </vt:lpstr>
      <vt:lpstr>Homepage IfGG-Geoökologie</vt:lpstr>
      <vt:lpstr>Homepage IfGG-Geoökologie</vt:lpstr>
      <vt:lpstr>Homepage IfGG: Downloads</vt:lpstr>
      <vt:lpstr>Homepage IfGG-Geoökologie-Downloads</vt:lpstr>
      <vt:lpstr>Stundenplan erstellen</vt:lpstr>
      <vt:lpstr>1. Methode: Notenübersicht +       Vorlesungsverzeichnis </vt:lpstr>
      <vt:lpstr>PowerPoint-Präsentation</vt:lpstr>
      <vt:lpstr>PowerPoint-Präsentation</vt:lpstr>
      <vt:lpstr>2. Methode: Studienablaufplan +      Modulhandbuch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3. Methode: Vorlesungsverzeichnis +      Campussystem (CAS)</vt:lpstr>
      <vt:lpstr>PowerPoint-Präsentation</vt:lpstr>
      <vt:lpstr>PowerPoint-Präsentation</vt:lpstr>
      <vt:lpstr>Klausurvorbereitung</vt:lpstr>
      <vt:lpstr>Zeitmanagement</vt:lpstr>
      <vt:lpstr>SMART-Methode um Ziele zu setzen</vt:lpstr>
      <vt:lpstr>Eisenhower-Prinzip</vt:lpstr>
      <vt:lpstr>Tipps zum geeigneten Lernort</vt:lpstr>
      <vt:lpstr>Lerntechniken</vt:lpstr>
      <vt:lpstr>Lernberatung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ses</dc:creator>
  <cp:lastModifiedBy>Janik Schäfer</cp:lastModifiedBy>
  <cp:revision>44</cp:revision>
  <dcterms:created xsi:type="dcterms:W3CDTF">2014-01-22T02:00:56Z</dcterms:created>
  <dcterms:modified xsi:type="dcterms:W3CDTF">2021-01-11T11:04:09Z</dcterms:modified>
</cp:coreProperties>
</file>